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22"/>
  </p:notesMasterIdLst>
  <p:sldIdLst>
    <p:sldId id="257" r:id="rId2"/>
    <p:sldId id="313" r:id="rId3"/>
    <p:sldId id="258" r:id="rId4"/>
    <p:sldId id="259" r:id="rId5"/>
    <p:sldId id="260" r:id="rId6"/>
    <p:sldId id="298" r:id="rId7"/>
    <p:sldId id="261" r:id="rId8"/>
    <p:sldId id="299" r:id="rId9"/>
    <p:sldId id="304" r:id="rId10"/>
    <p:sldId id="262" r:id="rId11"/>
    <p:sldId id="300" r:id="rId12"/>
    <p:sldId id="263" r:id="rId13"/>
    <p:sldId id="264" r:id="rId14"/>
    <p:sldId id="266" r:id="rId15"/>
    <p:sldId id="306" r:id="rId16"/>
    <p:sldId id="307" r:id="rId17"/>
    <p:sldId id="308" r:id="rId18"/>
    <p:sldId id="310" r:id="rId19"/>
    <p:sldId id="312" r:id="rId20"/>
    <p:sldId id="305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E00869-A285-49F2-BFA2-CFA651BC8B7E}" type="datetimeFigureOut">
              <a:rPr lang="en-US" smtClean="0"/>
              <a:t>10/24/2016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164329-87CA-4FF5-B22D-F72C0651F2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80034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164329-87CA-4FF5-B22D-F72C0651F2F0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1148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dirty="0" smtClean="0"/>
              <a:t>Neurokinin-1 receptors mediate most of central and peripheral effects of substance P.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8164329-87CA-4FF5-B22D-F72C0651F2F0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7894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5937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33978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39892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4180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85238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42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75878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5547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20786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49039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16295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400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971800"/>
            <a:ext cx="7520940" cy="548640"/>
          </a:xfrm>
        </p:spPr>
        <p:txBody>
          <a:bodyPr>
            <a:noAutofit/>
          </a:bodyPr>
          <a:lstStyle/>
          <a:p>
            <a:r>
              <a:rPr lang="en-CA" sz="4800" b="1" spc="10" dirty="0" smtClean="0">
                <a:solidFill>
                  <a:srgbClr val="C00000"/>
                </a:solidFill>
                <a:ea typeface="Times New Roman"/>
                <a:cs typeface="Arial Black"/>
              </a:rPr>
              <a:t>   Antiemetic </a:t>
            </a:r>
            <a:r>
              <a:rPr lang="en-CA" sz="4800" b="1" spc="10" dirty="0">
                <a:solidFill>
                  <a:srgbClr val="C00000"/>
                </a:solidFill>
                <a:ea typeface="Times New Roman"/>
                <a:cs typeface="Arial Black"/>
              </a:rPr>
              <a:t>drugs</a:t>
            </a:r>
            <a:endParaRPr lang="ar-EG" sz="4800" b="1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3632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5. Cannabinoids 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381000" y="1524000"/>
            <a:ext cx="8610600" cy="5105400"/>
          </a:xfrm>
        </p:spPr>
        <p:txBody>
          <a:bodyPr>
            <a:normAutofit/>
          </a:bodyPr>
          <a:lstStyle/>
          <a:p>
            <a:r>
              <a:rPr lang="en-US" sz="2800" dirty="0" err="1" smtClean="0"/>
              <a:t>Dronabinol</a:t>
            </a:r>
            <a:endParaRPr lang="en-US" sz="2800" dirty="0" smtClean="0"/>
          </a:p>
          <a:p>
            <a:pPr marL="0" indent="0">
              <a:buNone/>
            </a:pPr>
            <a:r>
              <a:rPr lang="en-US" sz="2800" b="1" u="sng" dirty="0" smtClean="0"/>
              <a:t>Antiemetic mechanism:</a:t>
            </a:r>
          </a:p>
          <a:p>
            <a:r>
              <a:rPr lang="en-US" sz="2800" dirty="0" smtClean="0"/>
              <a:t>It is a cannabinoid receptor agonist.</a:t>
            </a:r>
          </a:p>
          <a:p>
            <a:r>
              <a:rPr lang="en-US" sz="2800" dirty="0" smtClean="0"/>
              <a:t>the drug likely activates specific cannabinoid receptors in the vomiting center, which results in decreased excitability of target neurons</a:t>
            </a:r>
          </a:p>
          <a:p>
            <a:pPr marL="0" indent="0">
              <a:buNone/>
            </a:pPr>
            <a:r>
              <a:rPr lang="en-US" sz="2800" b="1" u="sng" dirty="0" smtClean="0"/>
              <a:t>Uses as antiemetic:</a:t>
            </a:r>
          </a:p>
          <a:p>
            <a:r>
              <a:rPr lang="en-US" sz="2800" dirty="0" smtClean="0"/>
              <a:t>Vomiting due to cancer chemotherapy</a:t>
            </a:r>
          </a:p>
          <a:p>
            <a:r>
              <a:rPr lang="en-US" sz="2800" dirty="0" smtClean="0"/>
              <a:t>Patients refractory to other </a:t>
            </a:r>
            <a:r>
              <a:rPr lang="en-US" sz="2800" dirty="0" err="1" smtClean="0"/>
              <a:t>antiemetics</a:t>
            </a:r>
            <a:r>
              <a:rPr lang="en-US" sz="2800" dirty="0" smtClean="0"/>
              <a:t>.</a:t>
            </a:r>
          </a:p>
          <a:p>
            <a:endParaRPr lang="en-US" sz="2800" dirty="0" smtClean="0"/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415717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525963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en-US" sz="2800" b="1" u="sng" dirty="0" smtClean="0"/>
              <a:t>Adverse effects:</a:t>
            </a:r>
          </a:p>
          <a:p>
            <a:pPr algn="just"/>
            <a:r>
              <a:rPr lang="en-US" sz="2800" dirty="0" smtClean="0"/>
              <a:t>Sedation</a:t>
            </a:r>
          </a:p>
          <a:p>
            <a:pPr algn="just"/>
            <a:r>
              <a:rPr lang="en-US" sz="2800" dirty="0" smtClean="0"/>
              <a:t>Paranoia </a:t>
            </a:r>
          </a:p>
          <a:p>
            <a:pPr algn="just"/>
            <a:r>
              <a:rPr lang="en-US" sz="2800" dirty="0" smtClean="0"/>
              <a:t>Dysphoria </a:t>
            </a:r>
          </a:p>
          <a:p>
            <a:pPr algn="just"/>
            <a:r>
              <a:rPr lang="en-US" sz="2800" dirty="0" smtClean="0"/>
              <a:t>Hypotension</a:t>
            </a:r>
          </a:p>
          <a:p>
            <a:pPr algn="just"/>
            <a:r>
              <a:rPr lang="en-US" sz="2800" dirty="0" smtClean="0"/>
              <a:t>Drug abuse.</a:t>
            </a:r>
          </a:p>
          <a:p>
            <a:pPr marL="0" indent="0" algn="just">
              <a:buNone/>
            </a:pPr>
            <a:r>
              <a:rPr lang="en-US" sz="2800" b="1" u="sng" dirty="0" smtClean="0"/>
              <a:t>NB; </a:t>
            </a:r>
          </a:p>
          <a:p>
            <a:pPr algn="just"/>
            <a:r>
              <a:rPr lang="en-US" sz="2800" dirty="0" smtClean="0"/>
              <a:t>The modest antiemetic activity of this and their relatively unfavorable side effect profile, especially in older patients, has limited their clinical use. </a:t>
            </a:r>
          </a:p>
          <a:p>
            <a:pPr algn="just"/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28116074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6. Vitamin B6 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Pyridoxine </a:t>
            </a:r>
            <a:r>
              <a:rPr lang="en-US" sz="2800" dirty="0"/>
              <a:t>is a </a:t>
            </a:r>
            <a:r>
              <a:rPr lang="en-US" sz="2800" dirty="0" smtClean="0"/>
              <a:t>water-soluble vitamin </a:t>
            </a:r>
          </a:p>
          <a:p>
            <a:pPr marL="0" indent="0">
              <a:buNone/>
            </a:pPr>
            <a:r>
              <a:rPr lang="en-US" sz="2800" b="1" u="sng" dirty="0" smtClean="0"/>
              <a:t>Antiemetic mechanism:</a:t>
            </a:r>
          </a:p>
          <a:p>
            <a:r>
              <a:rPr lang="en-US" sz="2800" dirty="0" smtClean="0"/>
              <a:t>Is unknown </a:t>
            </a:r>
          </a:p>
          <a:p>
            <a:pPr marL="0" indent="0">
              <a:buNone/>
            </a:pPr>
            <a:r>
              <a:rPr lang="en-US" sz="2800" b="1" u="sng" dirty="0" smtClean="0"/>
              <a:t>Uses as antiemetic:</a:t>
            </a:r>
          </a:p>
          <a:p>
            <a:r>
              <a:rPr lang="en-US" sz="2800" dirty="0" smtClean="0"/>
              <a:t>Vomiting in pregnancy. Pyridoxine has a good safety profile with minimal side effects </a:t>
            </a:r>
          </a:p>
          <a:p>
            <a:r>
              <a:rPr lang="en-US" sz="2800" dirty="0" smtClean="0"/>
              <a:t>Vomiting in children</a:t>
            </a:r>
          </a:p>
          <a:p>
            <a:endParaRPr lang="en-US" sz="2800" dirty="0" smtClean="0"/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95812718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CA" b="1" dirty="0" smtClean="0">
                <a:solidFill>
                  <a:srgbClr val="C00000"/>
                </a:solidFill>
                <a:ea typeface="Times New Roman"/>
                <a:cs typeface="Calibri Bold"/>
              </a:rPr>
              <a:t>7. </a:t>
            </a:r>
            <a:r>
              <a:rPr lang="en-CA" b="1" dirty="0" smtClean="0">
                <a:solidFill>
                  <a:srgbClr val="C00000"/>
                </a:solidFill>
                <a:ea typeface="Times New Roman"/>
                <a:cs typeface="Arial Black"/>
              </a:rPr>
              <a:t>Corticosteroids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228600" y="2057400"/>
            <a:ext cx="8915400" cy="4343400"/>
          </a:xfrm>
        </p:spPr>
        <p:txBody>
          <a:bodyPr>
            <a:noAutofit/>
          </a:bodyPr>
          <a:lstStyle/>
          <a:p>
            <a:pPr marR="401320" algn="just">
              <a:spcBef>
                <a:spcPts val="20"/>
              </a:spcBef>
            </a:pPr>
            <a:r>
              <a:rPr lang="en-CA" sz="2800" spc="-10" dirty="0" smtClean="0">
                <a:ea typeface="Times New Roman"/>
                <a:cs typeface="Calibri"/>
              </a:rPr>
              <a:t>Dexamethasone the commonest steroid used </a:t>
            </a:r>
            <a:endParaRPr lang="en-CA" sz="2800" spc="-10" dirty="0">
              <a:ea typeface="Times New Roman"/>
              <a:cs typeface="Calibri"/>
            </a:endParaRPr>
          </a:p>
          <a:p>
            <a:pPr marL="0" marR="401320" indent="0" algn="just">
              <a:spcBef>
                <a:spcPts val="20"/>
              </a:spcBef>
              <a:buNone/>
            </a:pPr>
            <a:r>
              <a:rPr lang="en-CA" sz="2800" b="1" u="sng" dirty="0" smtClean="0">
                <a:ea typeface="Times New Roman"/>
                <a:cs typeface="Calibri Bold"/>
              </a:rPr>
              <a:t>Antiemetic mechanism;</a:t>
            </a:r>
          </a:p>
          <a:p>
            <a:pPr lvl="0"/>
            <a:r>
              <a:rPr lang="en-CA" sz="2800" dirty="0">
                <a:ea typeface="Times New Roman"/>
              </a:rPr>
              <a:t>The exact mechanism is unclear.</a:t>
            </a:r>
          </a:p>
          <a:p>
            <a:pPr marL="0" marR="401320" lvl="0" indent="0" algn="just">
              <a:spcBef>
                <a:spcPts val="20"/>
              </a:spcBef>
              <a:buNone/>
            </a:pPr>
            <a:r>
              <a:rPr lang="en-CA" sz="2800" b="1" u="sng" dirty="0">
                <a:ea typeface="Times New Roman"/>
                <a:cs typeface="Calibri Bold"/>
              </a:rPr>
              <a:t>Uses as antiemetic:</a:t>
            </a:r>
          </a:p>
          <a:p>
            <a:pPr>
              <a:spcBef>
                <a:spcPts val="90"/>
              </a:spcBef>
              <a:tabLst>
                <a:tab pos="2491105" algn="l"/>
              </a:tabLst>
            </a:pPr>
            <a:r>
              <a:rPr lang="en-US" sz="2800" dirty="0" smtClean="0"/>
              <a:t>Effective </a:t>
            </a:r>
            <a:r>
              <a:rPr lang="en-US" sz="2800" dirty="0"/>
              <a:t>and well-tolerated </a:t>
            </a:r>
            <a:r>
              <a:rPr lang="en-US" sz="2800" dirty="0" smtClean="0"/>
              <a:t>antiemetic for chemotherapy induced </a:t>
            </a:r>
            <a:r>
              <a:rPr lang="en-US" sz="2800" dirty="0"/>
              <a:t>emesis</a:t>
            </a:r>
            <a:endParaRPr lang="en-US" sz="2800" dirty="0">
              <a:ea typeface="Times New Roman"/>
              <a:cs typeface="Arial"/>
            </a:endParaRPr>
          </a:p>
          <a:p>
            <a:pPr marL="6350">
              <a:spcBef>
                <a:spcPts val="1095"/>
              </a:spcBef>
              <a:spcAft>
                <a:spcPts val="0"/>
              </a:spcAft>
              <a:tabLst>
                <a:tab pos="2311400" algn="l"/>
                <a:tab pos="2491105" algn="l"/>
              </a:tabLst>
            </a:pPr>
            <a:endParaRPr lang="en-US" sz="2800" dirty="0">
              <a:ea typeface="Times New Roman"/>
              <a:cs typeface="Arial"/>
            </a:endParaRPr>
          </a:p>
          <a:p>
            <a:pPr lvl="0"/>
            <a:endParaRPr lang="en-CA" sz="2800" dirty="0" smtClean="0">
              <a:ea typeface="Times New Roman"/>
              <a:cs typeface="Calibri Bold"/>
            </a:endParaRPr>
          </a:p>
          <a:p>
            <a:pPr marL="1045210" marR="401320" algn="just">
              <a:spcBef>
                <a:spcPts val="20"/>
              </a:spcBef>
              <a:spcAft>
                <a:spcPts val="0"/>
              </a:spcAft>
            </a:pPr>
            <a:endParaRPr lang="en-US" sz="2800" dirty="0">
              <a:ea typeface="Times New Roman"/>
              <a:cs typeface="Arial"/>
            </a:endParaRPr>
          </a:p>
          <a:p>
            <a:pPr marL="900430">
              <a:spcBef>
                <a:spcPts val="1095"/>
              </a:spcBef>
              <a:spcAft>
                <a:spcPts val="0"/>
              </a:spcAft>
            </a:pPr>
            <a:endParaRPr lang="en-US" sz="2800" dirty="0">
              <a:ea typeface="Times New Roman"/>
              <a:cs typeface="Arial"/>
            </a:endParaRP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57992483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CA" b="1" dirty="0" smtClean="0">
                <a:solidFill>
                  <a:srgbClr val="C00000"/>
                </a:solidFill>
                <a:ea typeface="Times New Roman"/>
                <a:cs typeface="Calibri Bold"/>
              </a:rPr>
              <a:t>8. N</a:t>
            </a:r>
            <a:r>
              <a:rPr lang="en-CA" b="1" dirty="0" smtClean="0">
                <a:solidFill>
                  <a:srgbClr val="C00000"/>
                </a:solidFill>
                <a:ea typeface="Times New Roman"/>
                <a:cs typeface="Arial Black"/>
              </a:rPr>
              <a:t>eurokinin-1 </a:t>
            </a:r>
            <a:r>
              <a:rPr lang="en-CA" b="1" dirty="0">
                <a:solidFill>
                  <a:srgbClr val="C00000"/>
                </a:solidFill>
                <a:ea typeface="Times New Roman"/>
                <a:cs typeface="Arial Black"/>
              </a:rPr>
              <a:t>receptor </a:t>
            </a:r>
            <a:r>
              <a:rPr lang="en-CA" b="1" dirty="0" smtClean="0">
                <a:solidFill>
                  <a:srgbClr val="C00000"/>
                </a:solidFill>
                <a:ea typeface="Times New Roman"/>
                <a:cs typeface="Arial Black"/>
              </a:rPr>
              <a:t>blockers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just"/>
            <a:r>
              <a:rPr lang="en-CA" sz="2400" dirty="0" err="1" smtClean="0">
                <a:solidFill>
                  <a:srgbClr val="000000"/>
                </a:solidFill>
                <a:ea typeface="Times New Roman"/>
                <a:cs typeface="Calibri Bold"/>
              </a:rPr>
              <a:t>Aprepitant</a:t>
            </a:r>
            <a:endParaRPr lang="en-CA" sz="2400" dirty="0">
              <a:solidFill>
                <a:srgbClr val="000000"/>
              </a:solidFill>
            </a:endParaRPr>
          </a:p>
          <a:p>
            <a:pPr marL="0" indent="0" algn="just">
              <a:buNone/>
            </a:pPr>
            <a:r>
              <a:rPr lang="en-CA" sz="2400" b="1" u="sng" dirty="0">
                <a:solidFill>
                  <a:srgbClr val="000000"/>
                </a:solidFill>
                <a:ea typeface="Times New Roman"/>
                <a:cs typeface="Calibri Bold"/>
              </a:rPr>
              <a:t>Antiemetic mechanism</a:t>
            </a:r>
          </a:p>
          <a:p>
            <a:pPr algn="just"/>
            <a:r>
              <a:rPr lang="en-CA" sz="2400" dirty="0">
                <a:solidFill>
                  <a:srgbClr val="000000"/>
                </a:solidFill>
                <a:ea typeface="Times New Roman"/>
              </a:rPr>
              <a:t>Neurokinin 1 (NK1) receptor </a:t>
            </a:r>
            <a:r>
              <a:rPr lang="en-CA" sz="2400" dirty="0" smtClean="0">
                <a:solidFill>
                  <a:srgbClr val="000000"/>
                </a:solidFill>
                <a:ea typeface="Times New Roman"/>
              </a:rPr>
              <a:t>antagonist on </a:t>
            </a:r>
            <a:r>
              <a:rPr lang="en-US" sz="2400" dirty="0" smtClean="0"/>
              <a:t>nucleus </a:t>
            </a:r>
            <a:r>
              <a:rPr lang="en-US" sz="2400" dirty="0"/>
              <a:t>of </a:t>
            </a:r>
            <a:r>
              <a:rPr lang="en-US" sz="2400" dirty="0" err="1"/>
              <a:t>tractus</a:t>
            </a:r>
            <a:r>
              <a:rPr lang="en-US" sz="2400" dirty="0"/>
              <a:t> </a:t>
            </a:r>
            <a:r>
              <a:rPr lang="en-US" sz="2400" dirty="0" smtClean="0"/>
              <a:t>solitaries  and Visceral </a:t>
            </a:r>
            <a:r>
              <a:rPr lang="en-US" sz="2400" dirty="0"/>
              <a:t>afferent </a:t>
            </a:r>
            <a:r>
              <a:rPr lang="en-US" sz="2400" dirty="0" smtClean="0"/>
              <a:t>nerves </a:t>
            </a:r>
          </a:p>
          <a:p>
            <a:pPr algn="just"/>
            <a:r>
              <a:rPr lang="en-US" sz="2400" dirty="0" smtClean="0"/>
              <a:t>So it </a:t>
            </a:r>
            <a:r>
              <a:rPr lang="en-US" sz="2400" dirty="0"/>
              <a:t>prevent both peripheral and central stimulation of the vomiting center</a:t>
            </a:r>
            <a:endParaRPr lang="en-CA" sz="2400" dirty="0">
              <a:solidFill>
                <a:srgbClr val="000000"/>
              </a:solidFill>
            </a:endParaRPr>
          </a:p>
          <a:p>
            <a:pPr marL="0" lvl="0" indent="0" algn="just">
              <a:buNone/>
            </a:pPr>
            <a:r>
              <a:rPr lang="en-CA" sz="2400" b="1" u="sng" dirty="0">
                <a:solidFill>
                  <a:srgbClr val="000000"/>
                </a:solidFill>
                <a:ea typeface="Times New Roman"/>
                <a:cs typeface="Calibri Bold"/>
              </a:rPr>
              <a:t>Uses as antiemetic:</a:t>
            </a:r>
          </a:p>
          <a:p>
            <a:pPr algn="just"/>
            <a:r>
              <a:rPr lang="en-CA" sz="2400" dirty="0">
                <a:solidFill>
                  <a:srgbClr val="000000"/>
                </a:solidFill>
                <a:ea typeface="Times New Roman"/>
              </a:rPr>
              <a:t>In combination with 5-HT3 blockers to treat vomiting due to</a:t>
            </a:r>
            <a:r>
              <a:rPr lang="en-CA" sz="2400" dirty="0">
                <a:solidFill>
                  <a:srgbClr val="000000"/>
                </a:solidFill>
              </a:rPr>
              <a:t> </a:t>
            </a:r>
            <a:r>
              <a:rPr lang="en-CA" sz="2400" dirty="0">
                <a:solidFill>
                  <a:srgbClr val="000000"/>
                </a:solidFill>
                <a:ea typeface="Times New Roman"/>
                <a:cs typeface="Calibri Bold"/>
              </a:rPr>
              <a:t>cancer chemotherapy</a:t>
            </a:r>
            <a:endParaRPr lang="en-CA" sz="2400" dirty="0">
              <a:solidFill>
                <a:srgbClr val="000000"/>
              </a:solidFill>
            </a:endParaRPr>
          </a:p>
          <a:p>
            <a:pPr marL="0" indent="0" algn="just">
              <a:buNone/>
            </a:pPr>
            <a:r>
              <a:rPr lang="en-CA" sz="2400" b="1" u="sng" dirty="0">
                <a:solidFill>
                  <a:srgbClr val="000000"/>
                </a:solidFill>
                <a:ea typeface="Times New Roman"/>
                <a:cs typeface="Calibri Bold"/>
              </a:rPr>
              <a:t>Adverse effects:</a:t>
            </a:r>
          </a:p>
          <a:p>
            <a:pPr algn="just"/>
            <a:r>
              <a:rPr lang="en-CA" sz="2400" dirty="0">
                <a:solidFill>
                  <a:srgbClr val="000000"/>
                </a:solidFill>
                <a:ea typeface="Times New Roman"/>
                <a:cs typeface="Calibri"/>
              </a:rPr>
              <a:t>Diarrhea and fatigue</a:t>
            </a:r>
          </a:p>
          <a:p>
            <a:pPr algn="just"/>
            <a:r>
              <a:rPr lang="en-US" sz="2400" dirty="0"/>
              <a:t>Inhibit CYP3A4 so increase the level of many drugs </a:t>
            </a:r>
          </a:p>
          <a:p>
            <a:pPr lvl="0" algn="just"/>
            <a:endParaRPr lang="en-US" sz="2400" dirty="0">
              <a:ea typeface="Times New Roman"/>
              <a:cs typeface="Arial"/>
            </a:endParaRPr>
          </a:p>
          <a:p>
            <a:pPr algn="just"/>
            <a:endParaRPr lang="en-CA" sz="2400" dirty="0">
              <a:solidFill>
                <a:srgbClr val="000000"/>
              </a:solidFill>
            </a:endParaRPr>
          </a:p>
          <a:p>
            <a:pPr algn="just"/>
            <a:endParaRPr lang="en-CA" sz="2400" dirty="0">
              <a:solidFill>
                <a:srgbClr val="000000"/>
              </a:solidFill>
            </a:endParaRPr>
          </a:p>
          <a:p>
            <a:pPr algn="just"/>
            <a:endParaRPr lang="en-CA" sz="2400" dirty="0">
              <a:solidFill>
                <a:srgbClr val="000000"/>
              </a:solidFill>
            </a:endParaRPr>
          </a:p>
          <a:p>
            <a:pPr algn="just"/>
            <a:endParaRPr lang="en-CA" sz="2400" dirty="0">
              <a:solidFill>
                <a:srgbClr val="000000"/>
              </a:solidFill>
            </a:endParaRPr>
          </a:p>
          <a:p>
            <a:pPr algn="just"/>
            <a:endParaRPr lang="en-CA" sz="2400" dirty="0">
              <a:solidFill>
                <a:srgbClr val="000000"/>
              </a:solidFill>
            </a:endParaRPr>
          </a:p>
          <a:p>
            <a:pPr algn="just"/>
            <a:endParaRPr lang="ar-EG" sz="2400" dirty="0"/>
          </a:p>
          <a:p>
            <a:pPr algn="just"/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19428265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err="1">
                <a:solidFill>
                  <a:srgbClr val="C00000"/>
                </a:solidFill>
              </a:rPr>
              <a:t>Prokinetic</a:t>
            </a:r>
            <a:r>
              <a:rPr lang="en-US" b="1" dirty="0">
                <a:solidFill>
                  <a:srgbClr val="C00000"/>
                </a:solidFill>
              </a:rPr>
              <a:t> Drugs</a:t>
            </a:r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676400"/>
            <a:ext cx="8077200" cy="4495800"/>
          </a:xfrm>
        </p:spPr>
        <p:txBody>
          <a:bodyPr>
            <a:normAutofit fontScale="92500"/>
          </a:bodyPr>
          <a:lstStyle/>
          <a:p>
            <a:pPr algn="just"/>
            <a:r>
              <a:rPr lang="en-US" dirty="0"/>
              <a:t>A </a:t>
            </a:r>
            <a:r>
              <a:rPr lang="en-US" b="1" dirty="0" err="1"/>
              <a:t>gastroprokinetic</a:t>
            </a:r>
            <a:r>
              <a:rPr lang="en-US" b="1" dirty="0"/>
              <a:t> agent</a:t>
            </a:r>
            <a:r>
              <a:rPr lang="en-US" dirty="0"/>
              <a:t>, </a:t>
            </a:r>
            <a:r>
              <a:rPr lang="en-US" b="1" dirty="0" err="1"/>
              <a:t>gastrokinetic</a:t>
            </a:r>
            <a:r>
              <a:rPr lang="en-US" dirty="0"/>
              <a:t>, or </a:t>
            </a:r>
            <a:r>
              <a:rPr lang="en-US" b="1" dirty="0" err="1"/>
              <a:t>prokinetic</a:t>
            </a:r>
            <a:r>
              <a:rPr lang="en-US" dirty="0"/>
              <a:t>, is a type of drug </a:t>
            </a:r>
            <a:r>
              <a:rPr lang="en-US" dirty="0" smtClean="0"/>
              <a:t>which enhances</a:t>
            </a:r>
            <a:r>
              <a:rPr lang="en-US" dirty="0"/>
              <a:t> gastrointestinal motility by increasing the frequency of contractions in the small intestine or making them stronger, but without disrupting their rhythm. </a:t>
            </a:r>
            <a:endParaRPr lang="en-US" dirty="0" smtClean="0"/>
          </a:p>
          <a:p>
            <a:pPr algn="just"/>
            <a:r>
              <a:rPr lang="en-US" dirty="0" smtClean="0"/>
              <a:t>They are used to treat irritable bowel syndrome, gastritis, acid reflux disease, gastroparesis, and functional dyspepsia.</a:t>
            </a:r>
          </a:p>
          <a:p>
            <a:pPr algn="just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30274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4800" b="1" dirty="0" smtClean="0">
                <a:solidFill>
                  <a:srgbClr val="C00000"/>
                </a:solidFill>
              </a:rPr>
              <a:t>1. </a:t>
            </a:r>
            <a:r>
              <a:rPr lang="en-US" sz="4800" b="1" dirty="0" err="1" smtClean="0">
                <a:solidFill>
                  <a:srgbClr val="C00000"/>
                </a:solidFill>
              </a:rPr>
              <a:t>Cholinomimetic</a:t>
            </a:r>
            <a:r>
              <a:rPr lang="en-US" sz="4800" b="1" dirty="0" smtClean="0">
                <a:solidFill>
                  <a:srgbClr val="C00000"/>
                </a:solidFill>
              </a:rPr>
              <a:t> agents</a:t>
            </a:r>
            <a:endParaRPr lang="en-US" sz="4800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71600"/>
            <a:ext cx="8534400" cy="5410200"/>
          </a:xfrm>
        </p:spPr>
        <p:txBody>
          <a:bodyPr>
            <a:noAutofit/>
          </a:bodyPr>
          <a:lstStyle/>
          <a:p>
            <a:pPr algn="just"/>
            <a:r>
              <a:rPr lang="en-US" sz="2800" dirty="0" smtClean="0"/>
              <a:t>Not commonly used</a:t>
            </a:r>
          </a:p>
          <a:p>
            <a:pPr marL="514350" indent="-514350" algn="just">
              <a:buFont typeface="+mj-lt"/>
              <a:buAutoNum type="alphaUcPeriod"/>
            </a:pPr>
            <a:r>
              <a:rPr lang="en-US" sz="2800" dirty="0" smtClean="0"/>
              <a:t>Cholinomimetic agonists; </a:t>
            </a:r>
          </a:p>
          <a:p>
            <a:pPr lvl="1" algn="just"/>
            <a:r>
              <a:rPr lang="en-US" dirty="0" err="1" smtClean="0"/>
              <a:t>Bethanechol</a:t>
            </a:r>
            <a:r>
              <a:rPr lang="en-US" dirty="0" smtClean="0"/>
              <a:t> stimulate muscarinic M3 receptors on smooth muscle cells and at myenteric plexus synapses. Due to multiple cholinergic effects and the advent of less toxic agents, it is now seldom used. </a:t>
            </a:r>
          </a:p>
          <a:p>
            <a:pPr marL="514350" indent="-514350" algn="just">
              <a:buFont typeface="+mj-lt"/>
              <a:buAutoNum type="alphaUcPeriod"/>
            </a:pPr>
            <a:r>
              <a:rPr lang="en-US" sz="2800" dirty="0" smtClean="0"/>
              <a:t>The acetylcholinesterase inhibitor:</a:t>
            </a:r>
          </a:p>
          <a:p>
            <a:pPr lvl="1" algn="just"/>
            <a:r>
              <a:rPr lang="en-US" dirty="0" smtClean="0"/>
              <a:t>Intravenous neostigmine can be used in the treatment of acute large bowel distention .</a:t>
            </a:r>
          </a:p>
          <a:p>
            <a:pPr lvl="1" algn="just"/>
            <a:r>
              <a:rPr lang="en-US" dirty="0" smtClean="0"/>
              <a:t>Cholinergic effects include excessive salivation, nausea, vomiting, diarrhea, and bradycardia.</a:t>
            </a:r>
          </a:p>
          <a:p>
            <a:pPr marL="0" indent="0" algn="just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0295551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2. </a:t>
            </a:r>
            <a:r>
              <a:rPr lang="en-US" b="1" dirty="0">
                <a:solidFill>
                  <a:srgbClr val="C00000"/>
                </a:solidFill>
              </a:rPr>
              <a:t>D2 receptor antagonists.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81200"/>
            <a:ext cx="8229600" cy="4144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700" b="1" dirty="0" smtClean="0"/>
              <a:t>Mechanism of action</a:t>
            </a:r>
          </a:p>
          <a:p>
            <a:pPr algn="just"/>
            <a:r>
              <a:rPr lang="en-US" sz="2700" dirty="0" smtClean="0"/>
              <a:t>Metoclopramide and </a:t>
            </a:r>
            <a:r>
              <a:rPr lang="en-US" sz="2700" dirty="0" err="1" smtClean="0"/>
              <a:t>domperidone</a:t>
            </a:r>
            <a:r>
              <a:rPr lang="en-US" sz="2700" dirty="0" smtClean="0"/>
              <a:t> are dopamine D2 receptor antagonists. </a:t>
            </a:r>
          </a:p>
          <a:p>
            <a:pPr marL="0" indent="0" algn="just">
              <a:buNone/>
            </a:pPr>
            <a:r>
              <a:rPr lang="en-US" sz="2700" b="1" u="sng" dirty="0"/>
              <a:t>Pharmacological action </a:t>
            </a:r>
          </a:p>
          <a:p>
            <a:pPr algn="just"/>
            <a:r>
              <a:rPr lang="en-US" sz="2800" dirty="0"/>
              <a:t>Increase esophageal peristaltic amplitude</a:t>
            </a:r>
          </a:p>
          <a:p>
            <a:pPr algn="just"/>
            <a:r>
              <a:rPr lang="en-US" sz="2800" dirty="0"/>
              <a:t>Increase lower esophageal sphincter pressure</a:t>
            </a:r>
          </a:p>
          <a:p>
            <a:pPr algn="just"/>
            <a:r>
              <a:rPr lang="en-US" sz="2800" dirty="0"/>
              <a:t>Enhance gastric emptying </a:t>
            </a:r>
          </a:p>
          <a:p>
            <a:pPr algn="just"/>
            <a:r>
              <a:rPr lang="en-US" sz="2800" dirty="0"/>
              <a:t>Have no effect on small intestine or colonic motility. </a:t>
            </a:r>
          </a:p>
          <a:p>
            <a:pPr algn="just"/>
            <a:r>
              <a:rPr lang="en-US" sz="2800" dirty="0" err="1"/>
              <a:t>Antinausea</a:t>
            </a:r>
            <a:r>
              <a:rPr lang="en-US" sz="2800" dirty="0"/>
              <a:t> and antiemetic action.</a:t>
            </a:r>
          </a:p>
          <a:p>
            <a:pPr algn="just"/>
            <a:endParaRPr lang="en-US" sz="2700" dirty="0" smtClean="0"/>
          </a:p>
        </p:txBody>
      </p:sp>
    </p:spTree>
    <p:extLst>
      <p:ext uri="{BB962C8B-B14F-4D97-AF65-F5344CB8AC3E}">
        <p14:creationId xmlns:p14="http://schemas.microsoft.com/office/powerpoint/2010/main" val="2764234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610600" cy="5334001"/>
          </a:xfrm>
        </p:spPr>
        <p:txBody>
          <a:bodyPr>
            <a:noAutofit/>
          </a:bodyPr>
          <a:lstStyle/>
          <a:p>
            <a:pPr marL="0" indent="0" algn="just">
              <a:buNone/>
            </a:pPr>
            <a:r>
              <a:rPr lang="en-US" sz="2700" b="1" u="sng" dirty="0" smtClean="0"/>
              <a:t>Therapeutic Uses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en-US" sz="2700" b="1" dirty="0" smtClean="0"/>
              <a:t>Impaired Gastric Emptying </a:t>
            </a:r>
            <a:r>
              <a:rPr lang="en-US" sz="2700" dirty="0" smtClean="0"/>
              <a:t>due to postsurgical disorders (</a:t>
            </a:r>
            <a:r>
              <a:rPr lang="en-US" sz="2700" dirty="0" err="1" smtClean="0"/>
              <a:t>vagotomy</a:t>
            </a:r>
            <a:r>
              <a:rPr lang="en-US" sz="2700" dirty="0" smtClean="0"/>
              <a:t>, </a:t>
            </a:r>
            <a:r>
              <a:rPr lang="en-US" sz="2700" dirty="0" err="1" smtClean="0"/>
              <a:t>antrectomy</a:t>
            </a:r>
            <a:r>
              <a:rPr lang="en-US" sz="2700" dirty="0" smtClean="0"/>
              <a:t>) and diabetic gastroparesis.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en-US" sz="2700" b="1" dirty="0" smtClean="0"/>
              <a:t>Prevention and treatment of emesis</a:t>
            </a:r>
            <a:r>
              <a:rPr lang="en-US" sz="2700" dirty="0" smtClean="0"/>
              <a:t>.</a:t>
            </a:r>
          </a:p>
          <a:p>
            <a:pPr marL="514350" indent="-514350" algn="just">
              <a:buFont typeface="+mj-lt"/>
              <a:buAutoNum type="arabicPeriod"/>
            </a:pPr>
            <a:r>
              <a:rPr lang="en-US" sz="2700" b="1" dirty="0" smtClean="0"/>
              <a:t>Gastroesophageal Reflux Disease (GERD): </a:t>
            </a:r>
            <a:r>
              <a:rPr lang="en-US" sz="2700" dirty="0" smtClean="0"/>
              <a:t>Metoclopramide is used mainly in combination with acid suppressors in patients with regurgitation or refractory heartburn.</a:t>
            </a:r>
          </a:p>
        </p:txBody>
      </p:sp>
    </p:spTree>
    <p:extLst>
      <p:ext uri="{BB962C8B-B14F-4D97-AF65-F5344CB8AC3E}">
        <p14:creationId xmlns:p14="http://schemas.microsoft.com/office/powerpoint/2010/main" val="12598375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3. Macrolides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722437"/>
            <a:ext cx="8229600" cy="4525963"/>
          </a:xfrm>
        </p:spPr>
        <p:txBody>
          <a:bodyPr>
            <a:normAutofit/>
          </a:bodyPr>
          <a:lstStyle/>
          <a:p>
            <a:pPr algn="just"/>
            <a:r>
              <a:rPr lang="en-US" sz="2800" dirty="0" smtClean="0"/>
              <a:t>Macrolide antibiotics such as erythromycin directly stimulate </a:t>
            </a:r>
            <a:r>
              <a:rPr lang="en-US" sz="2800" dirty="0" err="1" smtClean="0"/>
              <a:t>motilin</a:t>
            </a:r>
            <a:r>
              <a:rPr lang="en-US" sz="2800" dirty="0" smtClean="0"/>
              <a:t> receptors on gastrointestinal smooth muscle and promote gastric peristalsis, however, tolerance rapidly develops. </a:t>
            </a:r>
          </a:p>
          <a:p>
            <a:pPr marL="0" indent="0" algn="just">
              <a:buNone/>
            </a:pPr>
            <a:endParaRPr lang="en-US" sz="2800" dirty="0" smtClean="0"/>
          </a:p>
          <a:p>
            <a:pPr algn="just"/>
            <a:r>
              <a:rPr lang="en-US" sz="2800" dirty="0" smtClean="0"/>
              <a:t>It may be used in patients with acute upper gastrointestinal hemorrhage to promote gastric emptying of blood prior to endoscopy.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478949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 descr="نتيجة بحث الصور عن ‪vomiting center‬‏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3326" y="228600"/>
            <a:ext cx="7952436" cy="63246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6747280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dirty="0" smtClean="0">
                <a:solidFill>
                  <a:srgbClr val="C00000"/>
                </a:solidFill>
              </a:rPr>
              <a:t>Good Luck</a:t>
            </a:r>
            <a:endParaRPr lang="en-US" sz="7200" b="1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27749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1. Muscarinic blockers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Atropine , Hyoscine</a:t>
            </a:r>
          </a:p>
          <a:p>
            <a:pPr marL="0" indent="0">
              <a:buNone/>
            </a:pPr>
            <a:r>
              <a:rPr lang="en-US" sz="2800" b="1" u="sng" dirty="0" smtClean="0"/>
              <a:t>Antiemetic mechanism:</a:t>
            </a:r>
          </a:p>
          <a:p>
            <a:r>
              <a:rPr lang="en-US" sz="2800" dirty="0" smtClean="0"/>
              <a:t>They block M1 receptors in the </a:t>
            </a:r>
            <a:r>
              <a:rPr lang="en-US" sz="2800" dirty="0" err="1" smtClean="0"/>
              <a:t>vestibulocerebellar</a:t>
            </a:r>
            <a:r>
              <a:rPr lang="en-US" sz="2800" dirty="0" smtClean="0"/>
              <a:t> pathway and CTZ. </a:t>
            </a:r>
          </a:p>
          <a:p>
            <a:pPr marL="0" indent="0">
              <a:buNone/>
            </a:pPr>
            <a:r>
              <a:rPr lang="en-US" sz="2800" b="1" u="sng" dirty="0" smtClean="0"/>
              <a:t>Uses as antiemetic :</a:t>
            </a:r>
          </a:p>
          <a:p>
            <a:r>
              <a:rPr lang="en-US" sz="2800" dirty="0" smtClean="0"/>
              <a:t>Prevention (and less effectively to treat) vomiting due to motion sickness</a:t>
            </a:r>
          </a:p>
          <a:p>
            <a:pPr marL="0" indent="0">
              <a:buNone/>
            </a:pPr>
            <a:r>
              <a:rPr lang="en-US" sz="2800" b="1" u="sng" dirty="0" smtClean="0"/>
              <a:t>Adverse effects;  </a:t>
            </a:r>
            <a:r>
              <a:rPr lang="en-US" sz="2800" dirty="0" err="1" smtClean="0"/>
              <a:t>antimuscarinic</a:t>
            </a:r>
            <a:r>
              <a:rPr lang="en-US" sz="2800" dirty="0" smtClean="0"/>
              <a:t> </a:t>
            </a:r>
            <a:r>
              <a:rPr lang="en-US" sz="2800" dirty="0"/>
              <a:t>side effects</a:t>
            </a: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8499233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31222"/>
            <a:ext cx="53091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342900" indent="-342900">
              <a:buFont typeface="Wingdings" pitchFamily="2" charset="2"/>
              <a:buChar char="v"/>
            </a:pPr>
            <a:endParaRPr lang="ar-EG" sz="24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16167" y="31222"/>
            <a:ext cx="8229600" cy="1143000"/>
          </a:xfrm>
        </p:spPr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2. H1-blockers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265457" y="1143000"/>
            <a:ext cx="8878543" cy="5715000"/>
          </a:xfrm>
        </p:spPr>
        <p:txBody>
          <a:bodyPr>
            <a:noAutofit/>
          </a:bodyPr>
          <a:lstStyle/>
          <a:p>
            <a:r>
              <a:rPr lang="en-US" sz="2600" dirty="0" smtClean="0"/>
              <a:t>Diphenhydramine, </a:t>
            </a:r>
            <a:r>
              <a:rPr lang="en-US" sz="2600" dirty="0" err="1" smtClean="0"/>
              <a:t>Cyclizine</a:t>
            </a:r>
            <a:r>
              <a:rPr lang="en-US" sz="2600" dirty="0" smtClean="0"/>
              <a:t>, Meclizine</a:t>
            </a:r>
          </a:p>
          <a:p>
            <a:pPr marL="0" indent="0">
              <a:buNone/>
            </a:pPr>
            <a:r>
              <a:rPr lang="en-US" sz="2600" b="1" u="sng" dirty="0" smtClean="0"/>
              <a:t>Antiemetic mechanism:</a:t>
            </a:r>
          </a:p>
          <a:p>
            <a:r>
              <a:rPr lang="en-US" sz="2600" dirty="0" smtClean="0"/>
              <a:t>They block H1 (also M1) receptors in the </a:t>
            </a:r>
            <a:r>
              <a:rPr lang="en-US" sz="2600" dirty="0" err="1" smtClean="0"/>
              <a:t>vestibulocerebellar</a:t>
            </a:r>
            <a:r>
              <a:rPr lang="en-US" sz="2600" dirty="0"/>
              <a:t> </a:t>
            </a:r>
            <a:r>
              <a:rPr lang="en-US" sz="2600" dirty="0" smtClean="0"/>
              <a:t>pathway and CTZ. </a:t>
            </a:r>
          </a:p>
          <a:p>
            <a:pPr marL="0" indent="0">
              <a:buNone/>
            </a:pPr>
            <a:r>
              <a:rPr lang="en-US" sz="2600" b="1" u="sng" dirty="0" smtClean="0"/>
              <a:t>Uses as antiemetic</a:t>
            </a:r>
          </a:p>
          <a:p>
            <a:r>
              <a:rPr lang="en-US" sz="2600" dirty="0" smtClean="0"/>
              <a:t>Vomiting due to motion sickness </a:t>
            </a:r>
          </a:p>
          <a:p>
            <a:r>
              <a:rPr lang="en-US" sz="2600" dirty="0" smtClean="0"/>
              <a:t>Vomiting </a:t>
            </a:r>
            <a:r>
              <a:rPr lang="en-US" sz="2600" dirty="0"/>
              <a:t>of pregnancy </a:t>
            </a:r>
          </a:p>
          <a:p>
            <a:r>
              <a:rPr lang="en-US" sz="2600" dirty="0" smtClean="0"/>
              <a:t>Vertigo </a:t>
            </a:r>
          </a:p>
          <a:p>
            <a:pPr marL="0" indent="0">
              <a:buNone/>
            </a:pPr>
            <a:r>
              <a:rPr lang="en-US" sz="2600" b="1" u="sng" dirty="0" smtClean="0"/>
              <a:t>Adverse effects:</a:t>
            </a:r>
          </a:p>
          <a:p>
            <a:r>
              <a:rPr lang="en-US" sz="2600" dirty="0" smtClean="0"/>
              <a:t>Sedation (excitation may occur in children).</a:t>
            </a:r>
          </a:p>
          <a:p>
            <a:r>
              <a:rPr lang="en-US" sz="2600" dirty="0" smtClean="0"/>
              <a:t>Atropine-like actions </a:t>
            </a:r>
          </a:p>
          <a:p>
            <a:r>
              <a:rPr lang="en-US" sz="2600" dirty="0" smtClean="0"/>
              <a:t>Hypotension (block alpha1)</a:t>
            </a:r>
          </a:p>
          <a:p>
            <a:endParaRPr lang="en-US" sz="2600" dirty="0" smtClean="0"/>
          </a:p>
          <a:p>
            <a:endParaRPr lang="en-US" sz="2600" dirty="0" smtClean="0"/>
          </a:p>
          <a:p>
            <a:endParaRPr lang="en-US" sz="2600" dirty="0" smtClean="0"/>
          </a:p>
          <a:p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3904226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3. 5-HT3 blockers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381000" y="1600200"/>
            <a:ext cx="8610600" cy="4953000"/>
          </a:xfrm>
        </p:spPr>
        <p:txBody>
          <a:bodyPr>
            <a:noAutofit/>
          </a:bodyPr>
          <a:lstStyle/>
          <a:p>
            <a:r>
              <a:rPr lang="en-US" sz="2800" dirty="0" smtClean="0"/>
              <a:t>Ondansetron</a:t>
            </a:r>
          </a:p>
          <a:p>
            <a:pPr marL="0" indent="0">
              <a:buNone/>
            </a:pPr>
            <a:r>
              <a:rPr lang="en-US" sz="2800" b="1" u="sng" dirty="0" smtClean="0"/>
              <a:t>Antiemetic mechanism:</a:t>
            </a:r>
          </a:p>
          <a:p>
            <a:r>
              <a:rPr lang="en-US" sz="2800" dirty="0" smtClean="0"/>
              <a:t>Competitively block 5HT3 receptors in the GIT and CTZ.</a:t>
            </a:r>
          </a:p>
          <a:p>
            <a:pPr marL="0" indent="0">
              <a:buNone/>
            </a:pPr>
            <a:r>
              <a:rPr lang="en-US" sz="2800" b="1" u="sng" dirty="0" smtClean="0"/>
              <a:t>Uses as antiemetic:</a:t>
            </a:r>
          </a:p>
          <a:p>
            <a:r>
              <a:rPr lang="en-US" sz="2800" dirty="0" smtClean="0"/>
              <a:t>Vomiting due to cancer chemotherapy or radiotherapy.</a:t>
            </a:r>
          </a:p>
          <a:p>
            <a:r>
              <a:rPr lang="en-US" sz="2800" dirty="0" smtClean="0"/>
              <a:t>Postoperative nausea and vomiting.</a:t>
            </a:r>
          </a:p>
          <a:p>
            <a:r>
              <a:rPr lang="en-US" sz="2800" dirty="0" smtClean="0"/>
              <a:t>Not effective against motion sickness </a:t>
            </a:r>
          </a:p>
          <a:p>
            <a:endParaRPr lang="en-US" sz="2800" dirty="0" smtClean="0"/>
          </a:p>
          <a:p>
            <a:endParaRPr lang="en-US" sz="2800" dirty="0" smtClean="0"/>
          </a:p>
          <a:p>
            <a:endParaRPr lang="en-US" sz="2800" dirty="0" smtClean="0"/>
          </a:p>
          <a:p>
            <a:endParaRPr lang="en-US" sz="2800" dirty="0" smtClean="0"/>
          </a:p>
          <a:p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75385517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800" b="1" u="sng" dirty="0" smtClean="0"/>
              <a:t>Adverse effects:</a:t>
            </a:r>
          </a:p>
          <a:p>
            <a:r>
              <a:rPr lang="en-US" sz="2800" dirty="0" smtClean="0"/>
              <a:t>Generally are well tolerated</a:t>
            </a:r>
          </a:p>
          <a:p>
            <a:r>
              <a:rPr lang="en-US" sz="2800" dirty="0" smtClean="0"/>
              <a:t>Dizziness, headache, and constipation.</a:t>
            </a:r>
          </a:p>
          <a:p>
            <a:r>
              <a:rPr lang="en-US" sz="2800" dirty="0" smtClean="0"/>
              <a:t>Prolong QT interval, torsade de points is reported especially if co-administered with another drug that prolong the QT interval </a:t>
            </a: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3895085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4. Dopamine blockers</a:t>
            </a:r>
            <a:endParaRPr lang="en-US" b="1" dirty="0">
              <a:solidFill>
                <a:srgbClr val="C00000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228600" y="1295400"/>
            <a:ext cx="8686800" cy="5257800"/>
          </a:xfrm>
        </p:spPr>
        <p:txBody>
          <a:bodyPr>
            <a:noAutofit/>
          </a:bodyPr>
          <a:lstStyle/>
          <a:p>
            <a:pPr algn="just"/>
            <a:r>
              <a:rPr lang="en-US" sz="2600" b="1" dirty="0" err="1"/>
              <a:t>Benzamides</a:t>
            </a:r>
            <a:r>
              <a:rPr lang="en-US" sz="2600" dirty="0" smtClean="0"/>
              <a:t>; (Metoclopramide, </a:t>
            </a:r>
            <a:r>
              <a:rPr lang="en-US" sz="2600" dirty="0" err="1" smtClean="0"/>
              <a:t>Domperidone</a:t>
            </a:r>
            <a:r>
              <a:rPr lang="en-US" sz="2600" dirty="0" smtClean="0"/>
              <a:t>)</a:t>
            </a:r>
          </a:p>
          <a:p>
            <a:pPr algn="just"/>
            <a:r>
              <a:rPr lang="en-US" sz="2600" b="1" dirty="0" err="1" smtClean="0"/>
              <a:t>Phenothiazines</a:t>
            </a:r>
            <a:r>
              <a:rPr lang="en-US" sz="2600" dirty="0" smtClean="0"/>
              <a:t> (e.g. </a:t>
            </a:r>
            <a:r>
              <a:rPr lang="en-US" sz="2600" dirty="0"/>
              <a:t> </a:t>
            </a:r>
            <a:r>
              <a:rPr lang="en-US" sz="2600" dirty="0" err="1" smtClean="0"/>
              <a:t>Prochlorperazine</a:t>
            </a:r>
            <a:r>
              <a:rPr lang="en-US" sz="2600" dirty="0" smtClean="0"/>
              <a:t>, chlorpromazine)</a:t>
            </a:r>
          </a:p>
          <a:p>
            <a:pPr marL="0" indent="0" algn="just">
              <a:buNone/>
            </a:pPr>
            <a:r>
              <a:rPr lang="en-US" sz="2600" b="1" u="sng" dirty="0" smtClean="0"/>
              <a:t>Antiemetic mechanism:</a:t>
            </a:r>
          </a:p>
          <a:p>
            <a:pPr algn="just"/>
            <a:r>
              <a:rPr lang="en-US" sz="2600" b="1" dirty="0" err="1" smtClean="0">
                <a:solidFill>
                  <a:srgbClr val="6600FF"/>
                </a:solidFill>
              </a:rPr>
              <a:t>Benzamide</a:t>
            </a:r>
            <a:r>
              <a:rPr lang="en-US" sz="2600" b="1" dirty="0" smtClean="0">
                <a:solidFill>
                  <a:srgbClr val="6600FF"/>
                </a:solidFill>
              </a:rPr>
              <a:t> </a:t>
            </a:r>
          </a:p>
          <a:p>
            <a:pPr lvl="1" algn="just"/>
            <a:r>
              <a:rPr lang="en-US" sz="2600" dirty="0" smtClean="0"/>
              <a:t>Metoclopramide causes </a:t>
            </a:r>
            <a:r>
              <a:rPr lang="en-US" sz="2600" dirty="0"/>
              <a:t>central and peripheral dopamine D2 antagonism </a:t>
            </a:r>
            <a:endParaRPr lang="en-US" sz="2600" dirty="0" smtClean="0"/>
          </a:p>
          <a:p>
            <a:pPr lvl="1" algn="just"/>
            <a:r>
              <a:rPr lang="en-US" sz="2600" dirty="0" err="1" smtClean="0"/>
              <a:t>Domperidone</a:t>
            </a:r>
            <a:r>
              <a:rPr lang="en-US" sz="2600" dirty="0"/>
              <a:t> is a D2-blocker with selective peripheral activity in the upper gastrointestinal tract. </a:t>
            </a:r>
          </a:p>
          <a:p>
            <a:pPr algn="just"/>
            <a:r>
              <a:rPr lang="en-US" sz="2600" b="1" dirty="0" err="1" smtClean="0">
                <a:solidFill>
                  <a:srgbClr val="6600FF"/>
                </a:solidFill>
              </a:rPr>
              <a:t>Phenothiazines</a:t>
            </a:r>
            <a:endParaRPr lang="en-US" sz="2600" b="1" dirty="0" smtClean="0">
              <a:solidFill>
                <a:srgbClr val="6600FF"/>
              </a:solidFill>
            </a:endParaRPr>
          </a:p>
          <a:p>
            <a:pPr lvl="1" algn="just"/>
            <a:r>
              <a:rPr lang="en-US" sz="2600" dirty="0" smtClean="0"/>
              <a:t>Antagonizing D2-dopamine receptors in the area </a:t>
            </a:r>
            <a:r>
              <a:rPr lang="en-US" sz="2600" dirty="0" err="1" smtClean="0"/>
              <a:t>postrema</a:t>
            </a:r>
            <a:r>
              <a:rPr lang="en-US" sz="2600" dirty="0" smtClean="0"/>
              <a:t> of the midbrain, also block M, H1</a:t>
            </a:r>
          </a:p>
          <a:p>
            <a:pPr algn="just"/>
            <a:endParaRPr lang="en-US" sz="2600" dirty="0" smtClean="0"/>
          </a:p>
          <a:p>
            <a:pPr algn="just"/>
            <a:endParaRPr lang="en-US" sz="2600" dirty="0" smtClean="0"/>
          </a:p>
          <a:p>
            <a:pPr algn="just"/>
            <a:endParaRPr lang="en-US" sz="2600" dirty="0" smtClean="0"/>
          </a:p>
          <a:p>
            <a:pPr algn="just"/>
            <a:endParaRPr lang="en-US" sz="2600" dirty="0" smtClean="0"/>
          </a:p>
          <a:p>
            <a:pPr algn="just"/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382346682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371600"/>
            <a:ext cx="8382000" cy="52578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800" b="1" u="sng" dirty="0" smtClean="0"/>
              <a:t>Uses:</a:t>
            </a:r>
          </a:p>
          <a:p>
            <a:r>
              <a:rPr lang="en-US" sz="2800" dirty="0" smtClean="0"/>
              <a:t>Vomiting due to drugs or febrile illness</a:t>
            </a:r>
          </a:p>
          <a:p>
            <a:r>
              <a:rPr lang="en-US" sz="2800" dirty="0" smtClean="0"/>
              <a:t>Vomiting due to cancer chemotherapy.</a:t>
            </a:r>
          </a:p>
          <a:p>
            <a:r>
              <a:rPr lang="en-US" sz="2800" dirty="0" smtClean="0"/>
              <a:t>Postoperative nausea and vomiting.</a:t>
            </a:r>
          </a:p>
        </p:txBody>
      </p:sp>
    </p:spTree>
    <p:extLst>
      <p:ext uri="{BB962C8B-B14F-4D97-AF65-F5344CB8AC3E}">
        <p14:creationId xmlns:p14="http://schemas.microsoft.com/office/powerpoint/2010/main" val="213683043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8458200" cy="51355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800" b="1" u="sng" dirty="0"/>
              <a:t>Adverse effects:</a:t>
            </a:r>
          </a:p>
          <a:p>
            <a:r>
              <a:rPr lang="en-US" sz="2800" b="1" dirty="0" err="1"/>
              <a:t>Benzamides</a:t>
            </a:r>
            <a:r>
              <a:rPr lang="en-US" sz="2800" dirty="0"/>
              <a:t>;  </a:t>
            </a:r>
          </a:p>
          <a:p>
            <a:pPr lvl="1"/>
            <a:r>
              <a:rPr lang="en-US" dirty="0"/>
              <a:t>Metoclopramide; (anxiety, restlessness, and depression, hyperprolactinemia, irreversible tardive dyskinesia and QT interval prolongation </a:t>
            </a:r>
          </a:p>
          <a:p>
            <a:pPr lvl="1"/>
            <a:r>
              <a:rPr lang="en-US" dirty="0" err="1"/>
              <a:t>Domperidone</a:t>
            </a:r>
            <a:r>
              <a:rPr lang="en-US" dirty="0"/>
              <a:t>; it does not cross the blood-brain barrier and therefore lacks the neurologic side effects of metoclopramide</a:t>
            </a:r>
          </a:p>
          <a:p>
            <a:r>
              <a:rPr lang="en-US" sz="2800" b="1" dirty="0"/>
              <a:t>Phenothiazine</a:t>
            </a:r>
            <a:endParaRPr lang="en-US" sz="2800" dirty="0"/>
          </a:p>
          <a:p>
            <a:pPr lvl="1"/>
            <a:r>
              <a:rPr lang="en-US" dirty="0"/>
              <a:t>Sedation, Hyperprolactinemia, Postural hypotension</a:t>
            </a:r>
          </a:p>
          <a:p>
            <a:pPr lvl="1"/>
            <a:r>
              <a:rPr lang="en-US" dirty="0"/>
              <a:t>Extrapyramidal effects e.g. dystonia and dyskinesia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4160341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934</TotalTime>
  <Words>670</Words>
  <Application>Microsoft Office PowerPoint</Application>
  <PresentationFormat>On-screen Show (4:3)</PresentationFormat>
  <Paragraphs>139</Paragraphs>
  <Slides>20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   Antiemetic drugs</vt:lpstr>
      <vt:lpstr>PowerPoint Presentation</vt:lpstr>
      <vt:lpstr>1. Muscarinic blockers</vt:lpstr>
      <vt:lpstr>2. H1-blockers</vt:lpstr>
      <vt:lpstr>3. 5-HT3 blockers</vt:lpstr>
      <vt:lpstr>PowerPoint Presentation</vt:lpstr>
      <vt:lpstr>4. Dopamine blockers</vt:lpstr>
      <vt:lpstr>PowerPoint Presentation</vt:lpstr>
      <vt:lpstr>PowerPoint Presentation</vt:lpstr>
      <vt:lpstr>5. Cannabinoids </vt:lpstr>
      <vt:lpstr>PowerPoint Presentation</vt:lpstr>
      <vt:lpstr>6. Vitamin B6 </vt:lpstr>
      <vt:lpstr>7. Corticosteroids</vt:lpstr>
      <vt:lpstr>8. Neurokinin-1 receptor blockers</vt:lpstr>
      <vt:lpstr>Prokinetic Drugs</vt:lpstr>
      <vt:lpstr>1. Cholinomimetic agents</vt:lpstr>
      <vt:lpstr>2. D2 receptor antagonists. </vt:lpstr>
      <vt:lpstr>PowerPoint Presentation</vt:lpstr>
      <vt:lpstr>3. Macrolides</vt:lpstr>
      <vt:lpstr>Good Luck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Antiemetic drugs</dc:title>
  <dc:creator>Dream-User</dc:creator>
  <cp:lastModifiedBy>Haneen Mohammad</cp:lastModifiedBy>
  <cp:revision>85</cp:revision>
  <dcterms:created xsi:type="dcterms:W3CDTF">2006-08-16T00:00:00Z</dcterms:created>
  <dcterms:modified xsi:type="dcterms:W3CDTF">2016-10-24T06:47:32Z</dcterms:modified>
</cp:coreProperties>
</file>

<file path=docProps/thumbnail.jpeg>
</file>